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</p:sldIdLst>
  <p:sldSz cx="9144000" cy="5143500" type="screen16x9"/>
  <p:notesSz cx="6858000" cy="9144000"/>
  <p:embeddedFontLs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Montserrat" panose="000005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6" roundtripDataSignature="AMtx7mhWTxYIBkuTM12FsLEMImxBPMjK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78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a5f2d71e4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2a5f2d71e4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a5f2d71e4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2a5f2d71e4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a5f2d71e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a5f2d71e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2fbcea89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2fbcea89c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1d0d0f3af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1d0d0f3af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1d0d0f3af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1d0d0f3af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fbcea89ca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fbcea89ca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2a5f2d71e4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2a5f2d71e4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2a5f2d71e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g12a5f2d71e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2745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16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16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6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6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6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16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25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2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5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5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5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5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5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5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" name="Google Shape;125;p25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25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17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1" name="Google Shape;21;p1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18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8" name="Google Shape;28;p18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18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1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18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18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18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1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18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18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18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18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1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18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18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18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1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18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19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50" name="Google Shape;50;p1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19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20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58" name="Google Shape;58;p2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2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" name="Google Shape;60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21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64" name="Google Shape;64;p2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22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22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2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2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2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2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2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2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2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2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2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2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2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2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2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2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2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" name="Google Shape;89;p22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3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93" name="Google Shape;93;p2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23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24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24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4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p24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pansci.asia/archives/26808" TargetMode="External"/><Relationship Id="rId13" Type="http://schemas.openxmlformats.org/officeDocument/2006/relationships/hyperlink" Target="https://www.epochtimes.com/b5/18/7/3/n10532105" TargetMode="External"/><Relationship Id="rId3" Type="http://schemas.openxmlformats.org/officeDocument/2006/relationships/hyperlink" Target="https://www.sap.com/taiwan/insights/what-is-machine-learning.html" TargetMode="External"/><Relationship Id="rId7" Type="http://schemas.openxmlformats.org/officeDocument/2006/relationships/hyperlink" Target="https://sa.ylib.com/MagArticle.aspx?id=5310" TargetMode="External"/><Relationship Id="rId12" Type="http://schemas.openxmlformats.org/officeDocument/2006/relationships/hyperlink" Target="https://highscope.ch.ntu.edu.tw/wordpress/?p=82133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a.ylib.com/MagArticle.aspx?id=2676" TargetMode="External"/><Relationship Id="rId11" Type="http://schemas.openxmlformats.org/officeDocument/2006/relationships/hyperlink" Target="https://sa.ylib.com/MagArticle.aspx?id=3753" TargetMode="External"/><Relationship Id="rId5" Type="http://schemas.openxmlformats.org/officeDocument/2006/relationships/hyperlink" Target="https://nautil.us/why-is-the-human-brain-so-efficient-7216/" TargetMode="External"/><Relationship Id="rId10" Type="http://schemas.openxmlformats.org/officeDocument/2006/relationships/hyperlink" Target="https://www.digitimes.com.tw/col/article.asp?id=1335." TargetMode="External"/><Relationship Id="rId4" Type="http://schemas.openxmlformats.org/officeDocument/2006/relationships/hyperlink" Target="https://levity.ai/blog/difference-machine-learning-deep-learning" TargetMode="External"/><Relationship Id="rId9" Type="http://schemas.openxmlformats.org/officeDocument/2006/relationships/hyperlink" Target="https://www.easyatm.com.tw/wiki/%E5%A4%A7%E8%85%A6%E6%A5%B5%E9%99%9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zh-TW"/>
              <a:t>電腦模擬人腦?</a:t>
            </a:r>
            <a:endParaRPr/>
          </a:p>
        </p:txBody>
      </p:sp>
      <p:sp>
        <p:nvSpPr>
          <p:cNvPr id="135" name="Google Shape;135;p1"/>
          <p:cNvSpPr txBox="1">
            <a:spLocks noGrp="1"/>
          </p:cNvSpPr>
          <p:nvPr>
            <p:ph type="subTitle" idx="1"/>
          </p:nvPr>
        </p:nvSpPr>
        <p:spPr>
          <a:xfrm>
            <a:off x="3729175" y="2409450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TW"/>
              <a:t>1581 25陳祐宇 37鍾岳熹</a:t>
            </a:r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TW" sz="2477"/>
              <a:t>論點二</a:t>
            </a:r>
            <a:r>
              <a:rPr lang="zh-TW" sz="2500"/>
              <a:t>:</a:t>
            </a:r>
            <a:r>
              <a:rPr lang="zh-TW" sz="3000">
                <a:latin typeface="Lato"/>
                <a:ea typeface="Lato"/>
                <a:cs typeface="Lato"/>
                <a:sym typeface="Lato"/>
              </a:rPr>
              <a:t>深度學習技術已漸趨成熟</a:t>
            </a:r>
            <a:endParaRPr sz="3000"/>
          </a:p>
        </p:txBody>
      </p:sp>
      <p:sp>
        <p:nvSpPr>
          <p:cNvPr id="203" name="Google Shape;203;p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深度學習與機器學習的關聯</a:t>
            </a:r>
            <a:endParaRPr sz="2000"/>
          </a:p>
        </p:txBody>
      </p:sp>
      <p:pic>
        <p:nvPicPr>
          <p:cNvPr id="204" name="Google Shape;20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57525" y="1405600"/>
            <a:ext cx="3235099" cy="323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6026"/>
              <a:buNone/>
            </a:pPr>
            <a:r>
              <a:rPr lang="zh-TW" sz="2777"/>
              <a:t>論點二</a:t>
            </a:r>
            <a:r>
              <a:rPr lang="zh-TW" sz="2750"/>
              <a:t>:</a:t>
            </a:r>
            <a:r>
              <a:rPr lang="zh-TW" sz="3333">
                <a:latin typeface="Lato"/>
                <a:ea typeface="Lato"/>
                <a:cs typeface="Lato"/>
                <a:sym typeface="Lato"/>
              </a:rPr>
              <a:t>深度學習技術已漸趨成熟</a:t>
            </a:r>
            <a:endParaRPr sz="3333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210" name="Google Shape;210;p8"/>
          <p:cNvSpPr txBox="1">
            <a:spLocks noGrp="1"/>
          </p:cNvSpPr>
          <p:nvPr>
            <p:ph type="body" idx="1"/>
          </p:nvPr>
        </p:nvSpPr>
        <p:spPr>
          <a:xfrm>
            <a:off x="1336800" y="1572475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/>
              <a:t>神經網路層互動的結果萃取</a:t>
            </a: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/>
              <a:t>依賴的神經網路架構:</a:t>
            </a:r>
            <a:endParaRPr sz="2000" dirty="0"/>
          </a:p>
          <a:p>
            <a:pPr marL="914400" lvl="1" indent="-355600" algn="l" rtl="0">
              <a:spcBef>
                <a:spcPts val="1200"/>
              </a:spcBef>
              <a:spcAft>
                <a:spcPts val="0"/>
              </a:spcAft>
              <a:buSzPts val="2000"/>
              <a:buChar char="○"/>
            </a:pPr>
            <a:r>
              <a:rPr lang="zh-TW" sz="2000" dirty="0">
                <a:solidFill>
                  <a:srgbClr val="FFFF00"/>
                </a:solidFill>
              </a:rPr>
              <a:t>標準</a:t>
            </a:r>
            <a:r>
              <a:rPr lang="zh-TW" sz="2000" dirty="0"/>
              <a:t>神經網路(NN)</a:t>
            </a:r>
            <a:endParaRPr sz="2000" dirty="0"/>
          </a:p>
          <a:p>
            <a:pPr marL="914400" lvl="1" indent="-355600" algn="l" rtl="0">
              <a:spcBef>
                <a:spcPts val="1200"/>
              </a:spcBef>
              <a:spcAft>
                <a:spcPts val="0"/>
              </a:spcAft>
              <a:buSzPts val="2000"/>
              <a:buChar char="○"/>
            </a:pPr>
            <a:r>
              <a:rPr lang="zh-TW" sz="2000" dirty="0">
                <a:solidFill>
                  <a:srgbClr val="FFC000"/>
                </a:solidFill>
              </a:rPr>
              <a:t>捲積</a:t>
            </a:r>
            <a:r>
              <a:rPr lang="zh-TW" sz="2000" dirty="0"/>
              <a:t>神經網路(CNN)</a:t>
            </a:r>
            <a:endParaRPr sz="2000" dirty="0"/>
          </a:p>
          <a:p>
            <a:pPr marL="914400" lvl="1" indent="-355600" algn="l" rtl="0">
              <a:spcBef>
                <a:spcPts val="1200"/>
              </a:spcBef>
              <a:spcAft>
                <a:spcPts val="1200"/>
              </a:spcAft>
              <a:buSzPts val="2000"/>
              <a:buChar char="○"/>
            </a:pPr>
            <a:r>
              <a:rPr lang="zh-TW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遞迴</a:t>
            </a:r>
            <a:r>
              <a:rPr lang="zh-TW" sz="2000" dirty="0"/>
              <a:t>神經網路(RNN)</a:t>
            </a:r>
            <a:endParaRPr sz="2000" dirty="0"/>
          </a:p>
        </p:txBody>
      </p:sp>
      <p:pic>
        <p:nvPicPr>
          <p:cNvPr id="211" name="Google Shape;21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7650" y="1836975"/>
            <a:ext cx="2088049" cy="119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7650" y="3030140"/>
            <a:ext cx="2088050" cy="1331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6026"/>
              <a:buNone/>
            </a:pPr>
            <a:r>
              <a:rPr lang="zh-TW" sz="2777"/>
              <a:t>論點二</a:t>
            </a:r>
            <a:r>
              <a:rPr lang="zh-TW" sz="2750"/>
              <a:t>:</a:t>
            </a:r>
            <a:r>
              <a:rPr lang="zh-TW" sz="3333">
                <a:latin typeface="Lato"/>
                <a:ea typeface="Lato"/>
                <a:cs typeface="Lato"/>
                <a:sym typeface="Lato"/>
              </a:rPr>
              <a:t>深度學習技術已漸趨成熟</a:t>
            </a:r>
            <a:endParaRPr sz="3333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218" name="Google Shape;218;p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/>
              <a:t>可在監督式與非監督模式下運行</a:t>
            </a:r>
            <a:endParaRPr sz="2000" dirty="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 sz="2000" dirty="0">
                <a:solidFill>
                  <a:srgbClr val="FFFF00"/>
                </a:solidFill>
              </a:rPr>
              <a:t>監督</a:t>
            </a:r>
            <a:r>
              <a:rPr lang="zh-TW" sz="2000" dirty="0"/>
              <a:t>:電腦去個別比較</a:t>
            </a:r>
            <a:endParaRPr sz="2000" dirty="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 sz="2000" dirty="0">
                <a:solidFill>
                  <a:srgbClr val="FFFF00"/>
                </a:solidFill>
              </a:rPr>
              <a:t>非監督</a:t>
            </a:r>
            <a:r>
              <a:rPr lang="zh-TW" sz="2000" dirty="0"/>
              <a:t>:電腦自行發現規律</a:t>
            </a:r>
            <a:endParaRPr sz="20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TW" sz="2777"/>
              <a:t>論點三</a:t>
            </a:r>
            <a:r>
              <a:rPr lang="zh-TW" sz="2500"/>
              <a:t>:</a:t>
            </a:r>
            <a:r>
              <a:rPr lang="zh-TW" sz="3300"/>
              <a:t>電腦運算速度較快</a:t>
            </a:r>
            <a:endParaRPr/>
          </a:p>
        </p:txBody>
      </p:sp>
      <p:sp>
        <p:nvSpPr>
          <p:cNvPr id="224" name="Google Shape;224;p1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>
                <a:solidFill>
                  <a:srgbClr val="FFFF00"/>
                </a:solidFill>
              </a:rPr>
              <a:t>京</a:t>
            </a:r>
            <a:r>
              <a:rPr lang="zh-TW" sz="2000" dirty="0"/>
              <a:t>，運算速度為10的16次方</a:t>
            </a: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>
                <a:solidFill>
                  <a:srgbClr val="FFFF00"/>
                </a:solidFill>
              </a:rPr>
              <a:t>富岳</a:t>
            </a:r>
            <a:r>
              <a:rPr lang="zh-TW" sz="2000" dirty="0"/>
              <a:t>，運算速度為10的18次方</a:t>
            </a:r>
            <a:endParaRPr sz="2000" dirty="0"/>
          </a:p>
        </p:txBody>
      </p:sp>
      <p:pic>
        <p:nvPicPr>
          <p:cNvPr id="225" name="Google Shape;22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367500"/>
            <a:ext cx="4103549" cy="246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6026"/>
              <a:buNone/>
            </a:pPr>
            <a:r>
              <a:rPr lang="zh-TW" sz="2777"/>
              <a:t>論點三</a:t>
            </a:r>
            <a:r>
              <a:rPr lang="zh-TW" sz="2750"/>
              <a:t>:</a:t>
            </a:r>
            <a:r>
              <a:rPr lang="zh-TW" sz="3300"/>
              <a:t>電腦的運算速度更快</a:t>
            </a:r>
            <a:endParaRPr sz="3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231" name="Google Shape;231;p1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7841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/>
              <a:t>人腦:Cps</a:t>
            </a:r>
            <a:r>
              <a:rPr lang="zh-TW" sz="2000" dirty="0">
                <a:solidFill>
                  <a:srgbClr val="F8F9FA"/>
                </a:solidFill>
                <a:latin typeface="Arial"/>
                <a:ea typeface="Arial"/>
                <a:cs typeface="Arial"/>
                <a:sym typeface="Arial"/>
              </a:rPr>
              <a:t>可達100億次，神經元放電頻率可高達每秒1000突觸</a:t>
            </a:r>
            <a:endParaRPr sz="2000" dirty="0">
              <a:solidFill>
                <a:srgbClr val="F8F9F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9FA"/>
              </a:buClr>
              <a:buSzPts val="2000"/>
              <a:buFont typeface="Arial"/>
              <a:buChar char="●"/>
            </a:pPr>
            <a:r>
              <a:rPr lang="zh-TW" sz="2000" dirty="0">
                <a:solidFill>
                  <a:srgbClr val="F8F9FA"/>
                </a:solidFill>
                <a:latin typeface="Arial"/>
                <a:ea typeface="Arial"/>
                <a:cs typeface="Arial"/>
                <a:sym typeface="Arial"/>
              </a:rPr>
              <a:t>電腦:上述兩者的1000萬倍</a:t>
            </a:r>
            <a:endParaRPr sz="2000" dirty="0">
              <a:solidFill>
                <a:srgbClr val="F8F9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1400" y="2020375"/>
            <a:ext cx="3722225" cy="22373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21E08DD5-179A-D32B-389F-8006528104F4}"/>
              </a:ext>
            </a:extLst>
          </p:cNvPr>
          <p:cNvSpPr txBox="1"/>
          <p:nvPr/>
        </p:nvSpPr>
        <p:spPr>
          <a:xfrm>
            <a:off x="5073140" y="4321861"/>
            <a:ext cx="3538744" cy="416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35560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9FA"/>
              </a:buClr>
              <a:buSzPts val="2000"/>
              <a:buFont typeface="Arial"/>
              <a:buChar char="●"/>
              <a:tabLst/>
              <a:defRPr/>
            </a:pP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8F9FA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數據來源</a:t>
            </a:r>
            <a:r>
              <a:rPr lang="zh-TW" altLang="en-US" sz="2000" dirty="0">
                <a:solidFill>
                  <a:srgbClr val="F8F9FA"/>
                </a:solidFill>
              </a:rPr>
              <a:t>：</a:t>
            </a: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F8F9FA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NAUTILUS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a5f2d71e4_1_38"/>
          <p:cNvSpPr txBox="1"/>
          <p:nvPr/>
        </p:nvSpPr>
        <p:spPr>
          <a:xfrm>
            <a:off x="2962775" y="1925250"/>
            <a:ext cx="6613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反面論點</a:t>
            </a:r>
            <a:endParaRPr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TW" sz="2777" dirty="0"/>
              <a:t>論點一</a:t>
            </a:r>
            <a:r>
              <a:rPr lang="zh-TW" sz="2500" dirty="0"/>
              <a:t>:</a:t>
            </a:r>
            <a:r>
              <a:rPr lang="zh-TW" sz="3000" dirty="0"/>
              <a:t>電腦重覆運算不會錯</a:t>
            </a:r>
            <a:endParaRPr sz="3000" dirty="0"/>
          </a:p>
        </p:txBody>
      </p:sp>
      <p:sp>
        <p:nvSpPr>
          <p:cNvPr id="249" name="Google Shape;249;p12"/>
          <p:cNvSpPr txBox="1">
            <a:spLocks noGrp="1"/>
          </p:cNvSpPr>
          <p:nvPr>
            <p:ph type="body" idx="1"/>
          </p:nvPr>
        </p:nvSpPr>
        <p:spPr>
          <a:xfrm>
            <a:off x="1297500" y="1636450"/>
            <a:ext cx="72444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indent="-355600">
              <a:buSzPts val="2000"/>
            </a:pPr>
            <a:r>
              <a:rPr lang="zh-TW" altLang="en-US" sz="2000" dirty="0"/>
              <a:t>對於事情的重覆處理，</a:t>
            </a:r>
            <a:r>
              <a:rPr lang="zh-TW" altLang="en-US" sz="2000" dirty="0">
                <a:solidFill>
                  <a:srgbClr val="FFC000"/>
                </a:solidFill>
              </a:rPr>
              <a:t>電腦</a:t>
            </a:r>
            <a:r>
              <a:rPr lang="zh-TW" altLang="en-US" sz="2000" dirty="0"/>
              <a:t>的準確性優於</a:t>
            </a:r>
            <a:r>
              <a:rPr lang="zh-TW" altLang="en-US" sz="2000" dirty="0">
                <a:solidFill>
                  <a:srgbClr val="FFFF00"/>
                </a:solidFill>
              </a:rPr>
              <a:t>人腦</a:t>
            </a: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endParaRPr lang="en-US" altLang="zh-TW"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>
                <a:solidFill>
                  <a:srgbClr val="FFFF00"/>
                </a:solidFill>
              </a:rPr>
              <a:t>電腦</a:t>
            </a:r>
            <a:r>
              <a:rPr lang="zh-TW" sz="2000" dirty="0"/>
              <a:t>:讀取資料的位元，轉成0和1</a:t>
            </a: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>
                <a:solidFill>
                  <a:srgbClr val="FFC000"/>
                </a:solidFill>
              </a:rPr>
              <a:t>人腦</a:t>
            </a:r>
            <a:r>
              <a:rPr lang="zh-TW" sz="2000" dirty="0"/>
              <a:t>:頂葉處的訊息處理，容易有「</a:t>
            </a:r>
            <a:r>
              <a:rPr lang="zh-TW" sz="2000" dirty="0">
                <a:solidFill>
                  <a:srgbClr val="92D050"/>
                </a:solidFill>
              </a:rPr>
              <a:t>轉換成本的負面效應</a:t>
            </a:r>
            <a:r>
              <a:rPr lang="zh-TW" sz="2000" dirty="0"/>
              <a:t>」</a:t>
            </a: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/>
              <a:t>「</a:t>
            </a:r>
            <a:r>
              <a:rPr lang="zh-TW" sz="2000" dirty="0">
                <a:solidFill>
                  <a:srgbClr val="92D050"/>
                </a:solidFill>
              </a:rPr>
              <a:t>轉換成本的負面效應</a:t>
            </a:r>
            <a:r>
              <a:rPr lang="zh-TW" sz="2000" dirty="0"/>
              <a:t>」:因跳躍式思考，使訊息可能有誤</a:t>
            </a:r>
            <a:endParaRPr sz="2000" dirty="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endParaRPr sz="20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CD0232E-7BFF-60D1-7354-108DF6CFF0CC}"/>
              </a:ext>
            </a:extLst>
          </p:cNvPr>
          <p:cNvSpPr txBox="1"/>
          <p:nvPr/>
        </p:nvSpPr>
        <p:spPr>
          <a:xfrm>
            <a:off x="1511466" y="3951799"/>
            <a:ext cx="6610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lt1"/>
                </a:solidFill>
                <a:latin typeface="Lato"/>
                <a:cs typeface="Lato"/>
                <a:sym typeface="Lato"/>
              </a:rPr>
              <a:t>資料來源：</a:t>
            </a:r>
            <a:r>
              <a:rPr lang="zh-TW" altLang="zh-TW" sz="2000" dirty="0">
                <a:solidFill>
                  <a:schemeClr val="lt1"/>
                </a:solidFill>
                <a:latin typeface="Lato"/>
                <a:cs typeface="Lato"/>
                <a:sym typeface="Lato"/>
              </a:rPr>
              <a:t>科學人-選擇性忽略:重建被掏空的注意力</a:t>
            </a:r>
            <a:endParaRPr lang="zh-TW" altLang="en-US" sz="2000" dirty="0">
              <a:solidFill>
                <a:schemeClr val="lt1"/>
              </a:solidFill>
              <a:latin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6026"/>
              <a:buNone/>
            </a:pPr>
            <a:r>
              <a:rPr lang="zh-TW" sz="2777"/>
              <a:t>論點二</a:t>
            </a:r>
            <a:r>
              <a:rPr lang="zh-TW" sz="2500"/>
              <a:t>:</a:t>
            </a:r>
            <a:r>
              <a:rPr lang="zh-TW" sz="3333">
                <a:latin typeface="Lato"/>
                <a:ea typeface="Lato"/>
                <a:cs typeface="Lato"/>
                <a:sym typeface="Lato"/>
              </a:rPr>
              <a:t>人腦耗能低於電腦甚多</a:t>
            </a:r>
            <a:endParaRPr sz="4666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255" name="Google Shape;255;p1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949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/>
              <a:t>運算電腦:體積10000立方米，0.1瓦／立方釐米</a:t>
            </a:r>
            <a:endParaRPr sz="2000" dirty="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zh-TW" sz="2000" dirty="0"/>
              <a:t>共100萬瓩</a:t>
            </a: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/>
              <a:t>人腦:20瓦</a:t>
            </a:r>
            <a:endParaRPr sz="2000" dirty="0"/>
          </a:p>
        </p:txBody>
      </p:sp>
      <p:pic>
        <p:nvPicPr>
          <p:cNvPr id="256" name="Google Shape;2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6700" y="1621276"/>
            <a:ext cx="3684101" cy="22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AC70C5DE-7221-5095-53EF-382F1BAE494D}"/>
              </a:ext>
            </a:extLst>
          </p:cNvPr>
          <p:cNvSpPr txBox="1"/>
          <p:nvPr/>
        </p:nvSpPr>
        <p:spPr>
          <a:xfrm>
            <a:off x="5458071" y="3949022"/>
            <a:ext cx="3261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8F9FA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數據來源</a:t>
            </a:r>
            <a:r>
              <a:rPr lang="zh-TW" altLang="en-US" sz="2000" dirty="0">
                <a:solidFill>
                  <a:srgbClr val="F8F9FA"/>
                </a:solidFill>
              </a:rPr>
              <a:t>： </a:t>
            </a:r>
            <a:r>
              <a:rPr lang="zh-TW" altLang="zh-TW" sz="2000" dirty="0">
                <a:solidFill>
                  <a:schemeClr val="lt1"/>
                </a:solidFill>
                <a:latin typeface="Lato"/>
                <a:cs typeface="Lato"/>
                <a:sym typeface="Lato"/>
              </a:rPr>
              <a:t>DIGITIMES</a:t>
            </a:r>
            <a:endParaRPr lang="zh-TW" altLang="en-US" sz="2000" dirty="0">
              <a:solidFill>
                <a:schemeClr val="lt1"/>
              </a:solidFill>
              <a:latin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TW" sz="2500"/>
              <a:t>論點三:</a:t>
            </a:r>
            <a:r>
              <a:rPr lang="zh-TW" sz="3000"/>
              <a:t>電腦無法隨時一邊儲存一邊運作</a:t>
            </a:r>
            <a:endParaRPr/>
          </a:p>
        </p:txBody>
      </p:sp>
      <p:sp>
        <p:nvSpPr>
          <p:cNvPr id="262" name="Google Shape;262;p1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3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/>
              <a:t>電腦是採取</a:t>
            </a:r>
            <a:r>
              <a:rPr lang="zh-TW" sz="2000" dirty="0">
                <a:solidFill>
                  <a:srgbClr val="FFFF00"/>
                </a:solidFill>
              </a:rPr>
              <a:t>多線程運作</a:t>
            </a:r>
            <a:r>
              <a:rPr lang="zh-TW" sz="2000" dirty="0"/>
              <a:t>，但線程數有限，所以</a:t>
            </a:r>
            <a:r>
              <a:rPr lang="zh-TW" altLang="en-US" sz="2000" dirty="0"/>
              <a:t>微</a:t>
            </a:r>
            <a:r>
              <a:rPr lang="zh-TW" sz="2000" dirty="0"/>
              <a:t>觀來說其無法隨時完成這兩件事</a:t>
            </a:r>
            <a:r>
              <a:rPr lang="zh-TW" altLang="en-US" sz="2000" dirty="0"/>
              <a:t>。</a:t>
            </a:r>
            <a:endParaRPr lang="en-US" altLang="zh-TW" sz="2000" dirty="0"/>
          </a:p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zh-TW" altLang="en-US" sz="2000" dirty="0"/>
              <a:t>線程是電腦處理的中心，「進行」一件事，就需要一個線程。</a:t>
            </a:r>
            <a:r>
              <a:rPr lang="zh-TW" altLang="en-US" sz="2000" dirty="0">
                <a:solidFill>
                  <a:srgbClr val="FFFF00"/>
                </a:solidFill>
              </a:rPr>
              <a:t>正常使用下</a:t>
            </a:r>
            <a:r>
              <a:rPr lang="zh-TW" altLang="en-US" sz="2000" dirty="0"/>
              <a:t>，線程的數量不會成為運行的阻礙，但在</a:t>
            </a:r>
            <a:r>
              <a:rPr lang="zh-TW" altLang="en-US" sz="2000" dirty="0">
                <a:solidFill>
                  <a:srgbClr val="FFC000"/>
                </a:solidFill>
              </a:rPr>
              <a:t>比照人腦微觀</a:t>
            </a:r>
            <a:r>
              <a:rPr lang="zh-TW" altLang="en-US" sz="2000" dirty="0"/>
              <a:t>時，就會成為</a:t>
            </a:r>
            <a:r>
              <a:rPr lang="zh-TW" altLang="en-US" sz="2000" dirty="0">
                <a:solidFill>
                  <a:srgbClr val="FFC000"/>
                </a:solidFill>
              </a:rPr>
              <a:t>出入</a:t>
            </a:r>
            <a:r>
              <a:rPr lang="zh-TW" altLang="en-US" sz="2000" dirty="0"/>
              <a:t>。</a:t>
            </a:r>
            <a:endParaRPr lang="en-US" altLang="zh-TW" sz="2000" dirty="0"/>
          </a:p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zh-TW" altLang="en-US" sz="2000" dirty="0"/>
              <a:t>比方說：若把接收資訊類比為下載，則想像一台電腦無時無刻都不在下載大量的東西，也就不能運行其他程序。</a:t>
            </a:r>
            <a:endParaRPr sz="20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2a5f2d71e4_0_5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TW" sz="2477"/>
              <a:t>論點三</a:t>
            </a:r>
            <a:r>
              <a:rPr lang="zh-TW" sz="2500"/>
              <a:t>:</a:t>
            </a:r>
            <a:r>
              <a:rPr lang="zh-TW" sz="3000"/>
              <a:t>電腦無法一邊儲存一邊運作</a:t>
            </a:r>
            <a:endParaRPr/>
          </a:p>
        </p:txBody>
      </p:sp>
      <p:sp>
        <p:nvSpPr>
          <p:cNvPr id="268" name="Google Shape;268;g12a5f2d71e4_0_5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/>
              <a:t>人腦:可以一邊儲存並一邊運作，</a:t>
            </a:r>
            <a:endParaRPr sz="2000" dirty="0"/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/>
              <a:t>記憶受蛋白質CREB神經的含量影響</a:t>
            </a: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/>
              <a:t>電腦:仍在嘗試製作 記憶電腦，</a:t>
            </a:r>
            <a:endParaRPr sz="2000" dirty="0"/>
          </a:p>
          <a:p>
            <a:pPr marL="45720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endParaRPr sz="2000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2226F906-0225-7C25-F5AB-3BC540182274}"/>
              </a:ext>
            </a:extLst>
          </p:cNvPr>
          <p:cNvGrpSpPr/>
          <p:nvPr/>
        </p:nvGrpSpPr>
        <p:grpSpPr>
          <a:xfrm>
            <a:off x="1697056" y="3010825"/>
            <a:ext cx="2372700" cy="1354296"/>
            <a:chOff x="1967400" y="3496000"/>
            <a:chExt cx="2372700" cy="1354296"/>
          </a:xfrm>
        </p:grpSpPr>
        <p:sp>
          <p:nvSpPr>
            <p:cNvPr id="269" name="Google Shape;269;g12a5f2d71e4_0_51"/>
            <p:cNvSpPr/>
            <p:nvPr/>
          </p:nvSpPr>
          <p:spPr>
            <a:xfrm>
              <a:off x="2445600" y="3496000"/>
              <a:ext cx="1894500" cy="1354296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g12a5f2d71e4_0_51"/>
            <p:cNvSpPr txBox="1"/>
            <p:nvPr/>
          </p:nvSpPr>
          <p:spPr>
            <a:xfrm>
              <a:off x="1967400" y="3496000"/>
              <a:ext cx="2241300" cy="120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91440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zh-TW" sz="2000" dirty="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電晶體、電容器、電感器</a:t>
              </a:r>
              <a:endParaRPr dirty="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72" name="Google Shape;272;g12a5f2d71e4_0_51"/>
          <p:cNvSpPr/>
          <p:nvPr/>
        </p:nvSpPr>
        <p:spPr>
          <a:xfrm>
            <a:off x="4540344" y="3372350"/>
            <a:ext cx="769200" cy="40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2582AA82-3632-4CC4-369B-53F74D7A5612}"/>
              </a:ext>
            </a:extLst>
          </p:cNvPr>
          <p:cNvGrpSpPr/>
          <p:nvPr/>
        </p:nvGrpSpPr>
        <p:grpSpPr>
          <a:xfrm>
            <a:off x="5142356" y="3016549"/>
            <a:ext cx="2394550" cy="1462201"/>
            <a:chOff x="5412700" y="3501724"/>
            <a:chExt cx="2394550" cy="1462201"/>
          </a:xfrm>
        </p:grpSpPr>
        <p:sp>
          <p:nvSpPr>
            <p:cNvPr id="271" name="Google Shape;271;g12a5f2d71e4_0_51"/>
            <p:cNvSpPr/>
            <p:nvPr/>
          </p:nvSpPr>
          <p:spPr>
            <a:xfrm>
              <a:off x="5912750" y="3501724"/>
              <a:ext cx="1894500" cy="1348571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/>
            </a:p>
          </p:txBody>
        </p:sp>
        <p:sp>
          <p:nvSpPr>
            <p:cNvPr id="273" name="Google Shape;273;g12a5f2d71e4_0_51"/>
            <p:cNvSpPr txBox="1"/>
            <p:nvPr/>
          </p:nvSpPr>
          <p:spPr>
            <a:xfrm>
              <a:off x="5412700" y="3501725"/>
              <a:ext cx="2241300" cy="146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91440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zh-TW" sz="2000" dirty="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憶阻器、憶容器、憶感器</a:t>
              </a:r>
              <a:endParaRPr dirty="0"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5D8682A-36C2-AF4E-372F-1586EBEC8058}"/>
              </a:ext>
            </a:extLst>
          </p:cNvPr>
          <p:cNvSpPr txBox="1"/>
          <p:nvPr/>
        </p:nvSpPr>
        <p:spPr>
          <a:xfrm>
            <a:off x="4816950" y="4547024"/>
            <a:ext cx="43151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lt1"/>
                </a:solidFill>
                <a:latin typeface="Lato"/>
                <a:cs typeface="Lato"/>
                <a:sym typeface="Lato"/>
              </a:rPr>
              <a:t>資料來源：</a:t>
            </a:r>
            <a:r>
              <a:rPr lang="zh-TW" altLang="zh-TW" sz="2000" dirty="0">
                <a:solidFill>
                  <a:schemeClr val="lt1"/>
                </a:solidFill>
                <a:latin typeface="Lato"/>
                <a:cs typeface="Lato"/>
                <a:sym typeface="Lato"/>
              </a:rPr>
              <a:t>科學人</a:t>
            </a:r>
            <a:r>
              <a:rPr lang="en-US" altLang="zh-TW" sz="2000" dirty="0">
                <a:solidFill>
                  <a:schemeClr val="lt1"/>
                </a:solidFill>
                <a:latin typeface="Lato"/>
                <a:cs typeface="Lato"/>
              </a:rPr>
              <a:t>-</a:t>
            </a:r>
            <a:r>
              <a:rPr lang="zh-TW" altLang="en-US" sz="2000" dirty="0">
                <a:solidFill>
                  <a:schemeClr val="lt1"/>
                </a:solidFill>
                <a:latin typeface="Lato"/>
                <a:cs typeface="Lato"/>
              </a:rPr>
              <a:t>串起記憶之網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zh-TW" altLang="en-US" sz="2000" dirty="0">
              <a:solidFill>
                <a:schemeClr val="lt1"/>
              </a:solidFill>
              <a:latin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g12a5f2d71e4_1_0"/>
          <p:cNvGrpSpPr/>
          <p:nvPr/>
        </p:nvGrpSpPr>
        <p:grpSpPr>
          <a:xfrm>
            <a:off x="265935" y="1094104"/>
            <a:ext cx="4671285" cy="2979596"/>
            <a:chOff x="2731525" y="619100"/>
            <a:chExt cx="4770025" cy="3513260"/>
          </a:xfrm>
        </p:grpSpPr>
        <p:pic>
          <p:nvPicPr>
            <p:cNvPr id="141" name="Google Shape;141;g12a5f2d71e4_1_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31525" y="619100"/>
              <a:ext cx="4770025" cy="41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g12a5f2d71e4_1_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31525" y="1036200"/>
              <a:ext cx="4770024" cy="3096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Google Shape;143;g12a5f2d71e4_1_0"/>
            <p:cNvSpPr/>
            <p:nvPr/>
          </p:nvSpPr>
          <p:spPr>
            <a:xfrm>
              <a:off x="4779975" y="1346050"/>
              <a:ext cx="874500" cy="132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g12a5f2d71e4_1_0"/>
          <p:cNvSpPr txBox="1"/>
          <p:nvPr/>
        </p:nvSpPr>
        <p:spPr>
          <a:xfrm>
            <a:off x="3679550" y="4151175"/>
            <a:ext cx="3301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(富岳與京為同型機種 於2021上線)</a:t>
            </a:r>
            <a:endParaRPr>
              <a:solidFill>
                <a:srgbClr val="CCCCCC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g12a5f2d71e4_1_0"/>
          <p:cNvSpPr txBox="1"/>
          <p:nvPr/>
        </p:nvSpPr>
        <p:spPr>
          <a:xfrm>
            <a:off x="3019500" y="370125"/>
            <a:ext cx="6613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「京」的身世之謎</a:t>
            </a:r>
            <a:endParaRPr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g12a5f2d71e4_1_0"/>
          <p:cNvSpPr txBox="1"/>
          <p:nvPr/>
        </p:nvSpPr>
        <p:spPr>
          <a:xfrm>
            <a:off x="5590525" y="1395175"/>
            <a:ext cx="31341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1.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2012年6月，完成「京」電腦系統的構築工作，並於同年11月正式執行。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g12a5f2d71e4_1_0"/>
          <p:cNvSpPr txBox="1"/>
          <p:nvPr/>
        </p:nvSpPr>
        <p:spPr>
          <a:xfrm>
            <a:off x="5656975" y="2801375"/>
            <a:ext cx="3390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2.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應用於: 氣象、能源問題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fbcea89ca_0_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 dirty="0"/>
              <a:t>結論</a:t>
            </a:r>
            <a:endParaRPr sz="3000" dirty="0"/>
          </a:p>
        </p:txBody>
      </p:sp>
      <p:sp>
        <p:nvSpPr>
          <p:cNvPr id="279" name="Google Shape;279;g12fbcea89ca_0_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/>
              <a:t>電腦</a:t>
            </a:r>
            <a:r>
              <a:rPr lang="zh-TW" sz="2000" dirty="0">
                <a:solidFill>
                  <a:srgbClr val="FFFF00"/>
                </a:solidFill>
              </a:rPr>
              <a:t>無法模擬</a:t>
            </a:r>
            <a:r>
              <a:rPr lang="zh-TW" sz="2000" dirty="0"/>
              <a:t>人腦</a:t>
            </a:r>
            <a:endParaRPr lang="en-US" altLang="zh-TW" sz="2000" dirty="0"/>
          </a:p>
          <a:p>
            <a:pPr lvl="1" indent="-355600">
              <a:buSzPts val="2000"/>
              <a:buChar char="●"/>
            </a:pPr>
            <a:r>
              <a:rPr lang="zh-TW" altLang="en-US" sz="1800" dirty="0"/>
              <a:t>電腦在運行時的耗能是人腦的</a:t>
            </a:r>
            <a:r>
              <a:rPr lang="en-US" altLang="zh-TW" sz="1800" dirty="0">
                <a:solidFill>
                  <a:srgbClr val="92D050"/>
                </a:solidFill>
              </a:rPr>
              <a:t>5x10^7</a:t>
            </a:r>
            <a:r>
              <a:rPr lang="zh-TW" altLang="en-US" sz="1800" dirty="0">
                <a:solidFill>
                  <a:schemeClr val="bg1"/>
                </a:solidFill>
              </a:rPr>
              <a:t>倍</a:t>
            </a:r>
            <a:endParaRPr lang="en-US" altLang="zh-TW" sz="1800" dirty="0">
              <a:solidFill>
                <a:schemeClr val="bg1"/>
              </a:solidFill>
            </a:endParaRPr>
          </a:p>
          <a:p>
            <a:pPr lvl="1" indent="-355600">
              <a:buSzPts val="2000"/>
              <a:buChar char="●"/>
            </a:pPr>
            <a:endParaRPr sz="1800" dirty="0">
              <a:solidFill>
                <a:schemeClr val="bg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/>
              <a:t>科學家有在努力研發運算速度更快的電腦了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/>
              <a:t>透過更生物化的運算法則，期盼成功模擬人腦</a:t>
            </a:r>
            <a:endParaRPr sz="2000" dirty="0"/>
          </a:p>
        </p:txBody>
      </p: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1d0d0f3af3_0_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參考文獻</a:t>
            </a:r>
            <a:endParaRPr/>
          </a:p>
        </p:txBody>
      </p:sp>
      <p:sp>
        <p:nvSpPr>
          <p:cNvPr id="285" name="Google Shape;285;g11d0d0f3af3_0_9"/>
          <p:cNvSpPr txBox="1">
            <a:spLocks noGrp="1"/>
          </p:cNvSpPr>
          <p:nvPr>
            <p:ph type="body" idx="1"/>
          </p:nvPr>
        </p:nvSpPr>
        <p:spPr>
          <a:xfrm>
            <a:off x="1297500" y="157992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1.  </a:t>
            </a:r>
            <a:r>
              <a:rPr lang="zh-TW" u="sng" dirty="0">
                <a:solidFill>
                  <a:schemeClr val="hlink"/>
                </a:solidFill>
                <a:hlinkClick r:id="rId3"/>
              </a:rPr>
              <a:t>SAP-甚麼是機器學習?	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2. </a:t>
            </a:r>
            <a:r>
              <a:rPr lang="zh-TW" u="sng" dirty="0">
                <a:solidFill>
                  <a:schemeClr val="hlink"/>
                </a:solidFill>
                <a:hlinkClick r:id="rId4"/>
              </a:rPr>
              <a:t>LEVITY-Deep Learning VS. Machine Learning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3. </a:t>
            </a:r>
            <a:r>
              <a:rPr lang="zh-TW" u="sng" dirty="0">
                <a:solidFill>
                  <a:schemeClr val="hlink"/>
                </a:solidFill>
                <a:hlinkClick r:id="rId5"/>
              </a:rPr>
              <a:t>NAUTILUS-Why is the human brain so efficient?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4. </a:t>
            </a:r>
            <a:r>
              <a:rPr lang="zh-TW" u="sng" dirty="0">
                <a:solidFill>
                  <a:schemeClr val="hlink"/>
                </a:solidFill>
                <a:hlinkClick r:id="rId6"/>
              </a:rPr>
              <a:t>科學人-記憶運算 學人腦思考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5. </a:t>
            </a:r>
            <a:r>
              <a:rPr lang="zh-TW" u="sng" dirty="0">
                <a:solidFill>
                  <a:schemeClr val="hlink"/>
                </a:solidFill>
                <a:hlinkClick r:id="rId7"/>
              </a:rPr>
              <a:t>科學人-選擇性忽略:重建被掏空的注意力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6.  </a:t>
            </a:r>
            <a:r>
              <a:rPr lang="zh-TW" u="sng" dirty="0">
                <a:solidFill>
                  <a:schemeClr val="hlink"/>
                </a:solidFill>
                <a:hlinkClick r:id="rId8"/>
              </a:rPr>
              <a:t>泛科學-腦科學家告訴你為何數學不好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7. </a:t>
            </a:r>
            <a:r>
              <a:rPr lang="zh-TW" u="sng" dirty="0">
                <a:solidFill>
                  <a:schemeClr val="hlink"/>
                </a:solidFill>
                <a:hlinkClick r:id="rId9"/>
              </a:rPr>
              <a:t>百科知識-大腦極限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8.</a:t>
            </a:r>
            <a:r>
              <a:rPr lang="zh-TW" u="sng" dirty="0">
                <a:solidFill>
                  <a:schemeClr val="hlink"/>
                </a:solidFill>
                <a:hlinkClick r:id="rId10"/>
              </a:rPr>
              <a:t>DIGITIMES-從電腦看人腦 能效如此之高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9.</a:t>
            </a:r>
            <a:r>
              <a:rPr lang="zh-TW" u="sng" dirty="0">
                <a:solidFill>
                  <a:schemeClr val="hlink"/>
                </a:solidFill>
                <a:hlinkClick r:id="rId11"/>
              </a:rPr>
              <a:t>科學人-串起記憶之網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10.</a:t>
            </a:r>
            <a:r>
              <a:rPr lang="zh-TW" u="sng" dirty="0">
                <a:solidFill>
                  <a:schemeClr val="hlink"/>
                </a:solidFill>
                <a:hlinkClick r:id="rId12"/>
              </a:rPr>
              <a:t>科學Online-記憶運算學人腦思考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11.</a:t>
            </a:r>
            <a:r>
              <a:rPr lang="zh-TW" u="sng" dirty="0">
                <a:solidFill>
                  <a:schemeClr val="hlink"/>
                </a:solidFill>
                <a:hlinkClick r:id="rId13"/>
              </a:rPr>
              <a:t>大紀元-超級電腦可以改變世界的五大用途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6" name="Google Shape;286;g11d0d0f3af3_0_9"/>
          <p:cNvSpPr txBox="1"/>
          <p:nvPr/>
        </p:nvSpPr>
        <p:spPr>
          <a:xfrm>
            <a:off x="5019850" y="865500"/>
            <a:ext cx="396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2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2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2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2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2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2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2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2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2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28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28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28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2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" fill="hold"/>
                                        <p:tgtEl>
                                          <p:spTgt spid="2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2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4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2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2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" fill="hold"/>
                                        <p:tgtEl>
                                          <p:spTgt spid="2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8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2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00" fill="hold"/>
                                        <p:tgtEl>
                                          <p:spTgt spid="2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" fill="hold"/>
                                        <p:tgtEl>
                                          <p:spTgt spid="2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"/>
                                        <p:tgtEl>
                                          <p:spTgt spid="28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28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28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d0d0f3af3_0_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Summit</a:t>
            </a:r>
            <a:endParaRPr sz="3000"/>
          </a:p>
        </p:txBody>
      </p:sp>
      <p:pic>
        <p:nvPicPr>
          <p:cNvPr id="154" name="Google Shape;154;g11d0d0f3af3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7238" y="1381670"/>
            <a:ext cx="4369530" cy="291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2fbcea89ca_4_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超級電腦的運用例子</a:t>
            </a:r>
            <a:endParaRPr sz="3400"/>
          </a:p>
        </p:txBody>
      </p:sp>
      <p:pic>
        <p:nvPicPr>
          <p:cNvPr id="161" name="Google Shape;161;g12fbcea89ca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3725" y="1307850"/>
            <a:ext cx="2322325" cy="15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12fbcea89ca_4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4250" y="2856050"/>
            <a:ext cx="1891801" cy="189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12fbcea89ca_4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6050" y="1307850"/>
            <a:ext cx="2591573" cy="154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12fbcea89ca_4_0"/>
          <p:cNvPicPr preferRelativeResize="0"/>
          <p:nvPr/>
        </p:nvPicPr>
        <p:blipFill rotWithShape="1">
          <a:blip r:embed="rId6">
            <a:alphaModFix/>
          </a:blip>
          <a:srcRect t="12411" b="12681"/>
          <a:stretch/>
        </p:blipFill>
        <p:spPr>
          <a:xfrm>
            <a:off x="6146050" y="2856050"/>
            <a:ext cx="2432550" cy="182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F93872F7-0FE9-DB2A-4EDF-9D3AA2E62AD6}"/>
              </a:ext>
            </a:extLst>
          </p:cNvPr>
          <p:cNvSpPr txBox="1"/>
          <p:nvPr/>
        </p:nvSpPr>
        <p:spPr>
          <a:xfrm>
            <a:off x="1206225" y="1307850"/>
            <a:ext cx="2023201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3556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●"/>
              <a:tabLst/>
              <a:defRPr/>
            </a:pP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cs typeface="Lato"/>
                <a:sym typeface="Lato"/>
              </a:rPr>
              <a:t>基因辨識</a:t>
            </a:r>
            <a:endParaRPr kumimoji="0" lang="zh-TW" alt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  <a:p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A823156-1A86-19A5-A625-BDAD2DE9A256}"/>
              </a:ext>
            </a:extLst>
          </p:cNvPr>
          <p:cNvSpPr txBox="1"/>
          <p:nvPr/>
        </p:nvSpPr>
        <p:spPr>
          <a:xfrm>
            <a:off x="1206224" y="2525190"/>
            <a:ext cx="18000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3556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●"/>
              <a:tabLst/>
              <a:defRPr/>
            </a:pP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cs typeface="Lato"/>
                <a:sym typeface="Lato"/>
              </a:rPr>
              <a:t>能源開發</a:t>
            </a:r>
            <a:endParaRPr kumimoji="0" lang="zh-TW" alt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  <a:p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ADE5852-0686-3B02-0524-D4E65EA10885}"/>
              </a:ext>
            </a:extLst>
          </p:cNvPr>
          <p:cNvSpPr txBox="1"/>
          <p:nvPr/>
        </p:nvSpPr>
        <p:spPr>
          <a:xfrm>
            <a:off x="1206226" y="2081950"/>
            <a:ext cx="20232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3556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●"/>
              <a:tabLst/>
              <a:defRPr/>
            </a:pP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cs typeface="Lato"/>
                <a:sym typeface="Lato"/>
              </a:rPr>
              <a:t>地球結構</a:t>
            </a:r>
            <a:endParaRPr kumimoji="0" lang="zh-TW" alt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  <a:p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10A238D-E11F-25B6-D1D3-BC9199819F4D}"/>
              </a:ext>
            </a:extLst>
          </p:cNvPr>
          <p:cNvSpPr txBox="1"/>
          <p:nvPr/>
        </p:nvSpPr>
        <p:spPr>
          <a:xfrm>
            <a:off x="1206224" y="1673498"/>
            <a:ext cx="1709274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3556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●"/>
              <a:tabLst/>
              <a:defRPr/>
            </a:pP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cs typeface="Lato"/>
                <a:sym typeface="Lato"/>
              </a:rPr>
              <a:t>氣候變化</a:t>
            </a:r>
            <a:endParaRPr kumimoji="0" lang="zh-TW" alt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  <a:p>
            <a:endParaRPr lang="zh-TW" alt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TW" sz="3000"/>
              <a:t>正反論點</a:t>
            </a:r>
            <a:endParaRPr sz="3000"/>
          </a:p>
        </p:txBody>
      </p:sp>
      <p:sp>
        <p:nvSpPr>
          <p:cNvPr id="170" name="Google Shape;170;p2"/>
          <p:cNvSpPr txBox="1">
            <a:spLocks noGrp="1"/>
          </p:cNvSpPr>
          <p:nvPr>
            <p:ph type="body" idx="1"/>
          </p:nvPr>
        </p:nvSpPr>
        <p:spPr>
          <a:xfrm>
            <a:off x="1297500" y="1190525"/>
            <a:ext cx="7038900" cy="36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 sz="2000" dirty="0"/>
              <a:t>現行技術</a:t>
            </a:r>
            <a:r>
              <a:rPr lang="zh-TW" sz="2000" dirty="0">
                <a:solidFill>
                  <a:srgbClr val="00FF00"/>
                </a:solidFill>
              </a:rPr>
              <a:t>可以</a:t>
            </a:r>
            <a:r>
              <a:rPr lang="zh-TW" sz="2000" dirty="0"/>
              <a:t>模擬人腦</a:t>
            </a:r>
            <a:endParaRPr sz="2000"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 sz="2000" dirty="0"/>
              <a:t>深度學習</a:t>
            </a:r>
            <a:r>
              <a:rPr lang="zh-TW" sz="2000" dirty="0">
                <a:solidFill>
                  <a:srgbClr val="FFFF00"/>
                </a:solidFill>
              </a:rPr>
              <a:t>模仿人腦</a:t>
            </a:r>
            <a:endParaRPr sz="2000" dirty="0">
              <a:solidFill>
                <a:srgbClr val="FFFF00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 sz="2000" dirty="0"/>
              <a:t>深度學習技術已漸趨成熟</a:t>
            </a:r>
            <a:endParaRPr sz="2000" dirty="0"/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 sz="2000" dirty="0"/>
              <a:t>電腦運算速度較快</a:t>
            </a:r>
            <a:endParaRPr sz="2000" dirty="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altLang="zh-TW" sz="2000" dirty="0"/>
              <a:t>2.</a:t>
            </a:r>
            <a:r>
              <a:rPr lang="zh-TW" altLang="en-US" sz="2000" dirty="0"/>
              <a:t>  </a:t>
            </a:r>
            <a:r>
              <a:rPr lang="zh-TW" sz="2000" dirty="0"/>
              <a:t>現行技術</a:t>
            </a:r>
            <a:r>
              <a:rPr lang="zh-TW" sz="2000" dirty="0">
                <a:solidFill>
                  <a:srgbClr val="FF0000"/>
                </a:solidFill>
              </a:rPr>
              <a:t>無法</a:t>
            </a:r>
            <a:r>
              <a:rPr lang="zh-TW" sz="2000" dirty="0"/>
              <a:t>模擬人腦</a:t>
            </a:r>
            <a:endParaRPr sz="2000" dirty="0"/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 sz="2000" dirty="0">
                <a:latin typeface="Montserrat"/>
                <a:ea typeface="Montserrat"/>
                <a:cs typeface="Montserrat"/>
                <a:sym typeface="Montserrat"/>
              </a:rPr>
              <a:t>電腦重覆運算不會錯</a:t>
            </a:r>
            <a:endParaRPr sz="2000"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 sz="2000" dirty="0"/>
              <a:t>人腦</a:t>
            </a:r>
            <a:r>
              <a:rPr lang="zh-TW" sz="2000" dirty="0">
                <a:solidFill>
                  <a:srgbClr val="FFFF00"/>
                </a:solidFill>
              </a:rPr>
              <a:t>耗能</a:t>
            </a:r>
            <a:r>
              <a:rPr lang="zh-TW" sz="2000" dirty="0"/>
              <a:t>低於電腦甚多</a:t>
            </a:r>
            <a:endParaRPr sz="2000" dirty="0"/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 sz="2000" dirty="0">
                <a:latin typeface="Montserrat"/>
                <a:ea typeface="Montserrat"/>
                <a:cs typeface="Montserrat"/>
                <a:sym typeface="Montserrat"/>
              </a:rPr>
              <a:t>電腦無法隨時一邊儲存一邊運作</a:t>
            </a:r>
            <a:endParaRPr sz="20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2a5f2d71e4_1_27"/>
          <p:cNvSpPr txBox="1"/>
          <p:nvPr/>
        </p:nvSpPr>
        <p:spPr>
          <a:xfrm>
            <a:off x="2962775" y="1925250"/>
            <a:ext cx="6613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正面論點</a:t>
            </a:r>
            <a:endParaRPr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67"/>
              <a:buNone/>
            </a:pPr>
            <a:r>
              <a:rPr lang="zh-TW" sz="2777"/>
              <a:t>論點一:</a:t>
            </a:r>
            <a:r>
              <a:rPr lang="zh-TW" sz="3333">
                <a:latin typeface="Lato"/>
                <a:ea typeface="Lato"/>
                <a:cs typeface="Lato"/>
                <a:sym typeface="Lato"/>
              </a:rPr>
              <a:t>深度學習模仿人腦</a:t>
            </a:r>
            <a:endParaRPr sz="3000"/>
          </a:p>
        </p:txBody>
      </p:sp>
      <p:sp>
        <p:nvSpPr>
          <p:cNvPr id="181" name="Google Shape;181;p6"/>
          <p:cNvSpPr txBox="1">
            <a:spLocks noGrp="1"/>
          </p:cNvSpPr>
          <p:nvPr>
            <p:ph type="body" idx="1"/>
          </p:nvPr>
        </p:nvSpPr>
        <p:spPr>
          <a:xfrm>
            <a:off x="1297500" y="15626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/>
              <a:t>深度學習的設計就是</a:t>
            </a:r>
            <a:r>
              <a:rPr lang="zh-TW" sz="2000" dirty="0">
                <a:solidFill>
                  <a:srgbClr val="FFFF00"/>
                </a:solidFill>
              </a:rPr>
              <a:t>模擬人腦神經元</a:t>
            </a:r>
            <a:r>
              <a:rPr lang="zh-TW" sz="2000" dirty="0"/>
              <a:t>運作</a:t>
            </a: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/>
              <a:t>人腦運作如下:</a:t>
            </a:r>
            <a:endParaRPr sz="2000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182" name="Google Shape;182;p6"/>
          <p:cNvSpPr txBox="1"/>
          <p:nvPr/>
        </p:nvSpPr>
        <p:spPr>
          <a:xfrm>
            <a:off x="4541375" y="2714625"/>
            <a:ext cx="21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3" name="Google Shape;18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1" y="2169900"/>
            <a:ext cx="3652875" cy="250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TW" sz="2777"/>
              <a:t>論點一:</a:t>
            </a:r>
            <a:r>
              <a:rPr lang="zh-TW" sz="3333">
                <a:latin typeface="Lato"/>
                <a:ea typeface="Lato"/>
                <a:cs typeface="Lato"/>
                <a:sym typeface="Lato"/>
              </a:rPr>
              <a:t>深度學習模仿人腦</a:t>
            </a:r>
            <a:endParaRPr/>
          </a:p>
        </p:txBody>
      </p:sp>
      <p:sp>
        <p:nvSpPr>
          <p:cNvPr id="189" name="Google Shape;189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/>
              <a:t>深度意謂</a:t>
            </a:r>
            <a:r>
              <a:rPr lang="zh-TW" sz="2000" dirty="0">
                <a:solidFill>
                  <a:srgbClr val="FFFF00"/>
                </a:solidFill>
              </a:rPr>
              <a:t>隱藏層</a:t>
            </a:r>
            <a:r>
              <a:rPr lang="zh-TW" sz="2000" dirty="0"/>
              <a:t>的層數，越多越精細</a:t>
            </a:r>
            <a:endParaRPr sz="2000" dirty="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endParaRPr sz="2000" dirty="0"/>
          </a:p>
        </p:txBody>
      </p:sp>
      <p:pic>
        <p:nvPicPr>
          <p:cNvPr id="190" name="Google Shape;19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5800" y="2104172"/>
            <a:ext cx="4370449" cy="264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a5f2d71e4_0_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67"/>
              <a:buNone/>
            </a:pPr>
            <a:r>
              <a:rPr lang="zh-TW" sz="2777"/>
              <a:t>論點一:</a:t>
            </a:r>
            <a:r>
              <a:rPr lang="zh-TW" sz="3333">
                <a:latin typeface="Lato"/>
                <a:ea typeface="Lato"/>
                <a:cs typeface="Lato"/>
                <a:sym typeface="Lato"/>
              </a:rPr>
              <a:t>深度學習模仿人腦</a:t>
            </a:r>
            <a:endParaRPr sz="3000"/>
          </a:p>
        </p:txBody>
      </p:sp>
      <p:sp>
        <p:nvSpPr>
          <p:cNvPr id="196" name="Google Shape;196;g12a5f2d71e4_0_4"/>
          <p:cNvSpPr txBox="1">
            <a:spLocks noGrp="1"/>
          </p:cNvSpPr>
          <p:nvPr>
            <p:ph type="body" idx="1"/>
          </p:nvPr>
        </p:nvSpPr>
        <p:spPr>
          <a:xfrm>
            <a:off x="1297500" y="1562650"/>
            <a:ext cx="7038900" cy="31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/>
              <a:t>電腦</a:t>
            </a:r>
            <a:r>
              <a:rPr lang="zh-TW" sz="2000" dirty="0">
                <a:solidFill>
                  <a:srgbClr val="FFFF00"/>
                </a:solidFill>
              </a:rPr>
              <a:t>神經元運算公式</a:t>
            </a:r>
            <a:r>
              <a:rPr lang="zh-TW" sz="2000" dirty="0"/>
              <a:t>:</a:t>
            </a:r>
            <a:endParaRPr sz="20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endParaRPr sz="2000" dirty="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/>
              <a:t>h:輸出，w:權重，b:偏差值，phi:激活函數</a:t>
            </a:r>
            <a:endParaRPr lang="en-US" altLang="zh-TW" sz="2000" dirty="0"/>
          </a:p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zh-TW" altLang="en-US" sz="2000" dirty="0"/>
              <a:t>避免電腦的</a:t>
            </a:r>
            <a:r>
              <a:rPr lang="zh-TW" altLang="en-US" sz="2000" dirty="0">
                <a:solidFill>
                  <a:srgbClr val="FFFF00"/>
                </a:solidFill>
              </a:rPr>
              <a:t>過度擬合</a:t>
            </a:r>
            <a:endParaRPr sz="2000" dirty="0">
              <a:solidFill>
                <a:srgbClr val="FFFF00"/>
              </a:solidFill>
            </a:endParaRPr>
          </a:p>
        </p:txBody>
      </p:sp>
      <p:pic>
        <p:nvPicPr>
          <p:cNvPr id="197" name="Google Shape;197;g12a5f2d71e4_0_4"/>
          <p:cNvPicPr preferRelativeResize="0"/>
          <p:nvPr/>
        </p:nvPicPr>
        <p:blipFill rotWithShape="1">
          <a:blip r:embed="rId3">
            <a:alphaModFix/>
          </a:blip>
          <a:srcRect r="6217"/>
          <a:stretch/>
        </p:blipFill>
        <p:spPr>
          <a:xfrm>
            <a:off x="1297500" y="2414950"/>
            <a:ext cx="5304402" cy="108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852</Words>
  <Application>Microsoft Office PowerPoint</Application>
  <PresentationFormat>如螢幕大小 (16:9)</PresentationFormat>
  <Paragraphs>98</Paragraphs>
  <Slides>21</Slides>
  <Notes>21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6" baseType="lpstr">
      <vt:lpstr>Wingdings</vt:lpstr>
      <vt:lpstr>Lato</vt:lpstr>
      <vt:lpstr>Arial</vt:lpstr>
      <vt:lpstr>Montserrat</vt:lpstr>
      <vt:lpstr>Focus</vt:lpstr>
      <vt:lpstr>電腦模擬人腦?</vt:lpstr>
      <vt:lpstr>PowerPoint 簡報</vt:lpstr>
      <vt:lpstr>Summit</vt:lpstr>
      <vt:lpstr>超級電腦的運用例子</vt:lpstr>
      <vt:lpstr>正反論點</vt:lpstr>
      <vt:lpstr>PowerPoint 簡報</vt:lpstr>
      <vt:lpstr>論點一:深度學習模仿人腦</vt:lpstr>
      <vt:lpstr>論點一:深度學習模仿人腦</vt:lpstr>
      <vt:lpstr>論點一:深度學習模仿人腦</vt:lpstr>
      <vt:lpstr>論點二:深度學習技術已漸趨成熟</vt:lpstr>
      <vt:lpstr>論點二:深度學習技術已漸趨成熟 </vt:lpstr>
      <vt:lpstr>論點二:深度學習技術已漸趨成熟 </vt:lpstr>
      <vt:lpstr>論點三:電腦運算速度較快</vt:lpstr>
      <vt:lpstr>論點三:電腦的運算速度更快  </vt:lpstr>
      <vt:lpstr>PowerPoint 簡報</vt:lpstr>
      <vt:lpstr>論點一:電腦重覆運算不會錯</vt:lpstr>
      <vt:lpstr>論點二:人腦耗能低於電腦甚多 </vt:lpstr>
      <vt:lpstr>論點三:電腦無法隨時一邊儲存一邊運作</vt:lpstr>
      <vt:lpstr>論點三:電腦無法一邊儲存一邊運作</vt:lpstr>
      <vt:lpstr>結論</vt:lpstr>
      <vt:lpstr>參考文獻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電腦模擬人腦?</dc:title>
  <dc:creator>Percy</dc:creator>
  <cp:lastModifiedBy>SmallLava 小岩</cp:lastModifiedBy>
  <cp:revision>4</cp:revision>
  <dcterms:modified xsi:type="dcterms:W3CDTF">2022-06-14T08:16:29Z</dcterms:modified>
</cp:coreProperties>
</file>